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88" r:id="rId2"/>
    <p:sldId id="391" r:id="rId3"/>
    <p:sldId id="347" r:id="rId4"/>
    <p:sldId id="371" r:id="rId5"/>
    <p:sldId id="383" r:id="rId6"/>
    <p:sldId id="384" r:id="rId7"/>
    <p:sldId id="392" r:id="rId8"/>
    <p:sldId id="385" r:id="rId9"/>
    <p:sldId id="386" r:id="rId10"/>
    <p:sldId id="387" r:id="rId11"/>
    <p:sldId id="393" r:id="rId12"/>
    <p:sldId id="388" r:id="rId13"/>
    <p:sldId id="389" r:id="rId14"/>
    <p:sldId id="39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1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87F4F-E946-4016-9849-4D30DEA1F5B6}" type="datetimeFigureOut">
              <a:rPr lang="en-US" smtClean="0"/>
              <a:pPr/>
              <a:t>5/1/2016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C27DE-2A12-4AA8-8003-8570F28EE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4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89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2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69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261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8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7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261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349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143000"/>
            <a:ext cx="6324600" cy="2133600"/>
          </a:xfrm>
          <a:solidFill>
            <a:srgbClr val="2818FA"/>
          </a:solidFill>
        </p:spPr>
        <p:txBody>
          <a:bodyPr>
            <a:normAutofit/>
          </a:bodyPr>
          <a:lstStyle/>
          <a:p>
            <a:pPr marL="75565">
              <a:lnSpc>
                <a:spcPct val="15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b="1" dirty="0">
                <a:solidFill>
                  <a:srgbClr val="FFFF00"/>
                </a:solidFill>
                <a:latin typeface="Arial Black"/>
                <a:ea typeface="Gungsuh"/>
              </a:rPr>
              <a:t>RENAL PLASMA CLEARANCE</a:t>
            </a:r>
            <a:endParaRPr lang="en-US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6146" name="Picture 2" descr="https://apkpure.co/statics/media/media/0/1/f/appinventor.ai_franc_gemelli.clearance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581400"/>
            <a:ext cx="34290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8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41979" cy="4983163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  <a:tabLst>
                <a:tab pos="180340" algn="l"/>
              </a:tabLst>
            </a:pPr>
            <a:r>
              <a:rPr lang="en-GB" sz="2400" dirty="0" err="1">
                <a:ea typeface="Gungsuh"/>
              </a:rPr>
              <a:t>Paraminohippuric</a:t>
            </a:r>
            <a:r>
              <a:rPr lang="en-GB" sz="2400" dirty="0">
                <a:ea typeface="Gungsuh"/>
              </a:rPr>
              <a:t> acid </a:t>
            </a:r>
            <a:r>
              <a:rPr lang="en-GB" sz="2400" b="1" dirty="0">
                <a:ea typeface="Gungsuh"/>
              </a:rPr>
              <a:t>(PAHA)</a:t>
            </a:r>
            <a:r>
              <a:rPr lang="en-GB" sz="2400" dirty="0">
                <a:ea typeface="Gungsuh"/>
              </a:rPr>
              <a:t> is used because:</a:t>
            </a:r>
            <a:endParaRPr lang="en-US" sz="2000" dirty="0">
              <a:latin typeface="Times New Roman"/>
              <a:ea typeface="SimSun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tabLst>
                <a:tab pos="2160270" algn="l"/>
              </a:tabLst>
            </a:pPr>
            <a:r>
              <a:rPr lang="en-GB" sz="2400" b="1" dirty="0">
                <a:ea typeface="Gungsuh"/>
              </a:rPr>
              <a:t>1)</a:t>
            </a:r>
            <a:r>
              <a:rPr lang="en-GB" sz="2400" dirty="0">
                <a:ea typeface="Gungsuh"/>
              </a:rPr>
              <a:t> It has </a:t>
            </a:r>
            <a:r>
              <a:rPr lang="en-GB" sz="2400" b="1" dirty="0">
                <a:ea typeface="Gungsuh"/>
              </a:rPr>
              <a:t>a higher extraction ratio = 0.9</a:t>
            </a:r>
            <a:r>
              <a:rPr lang="en-GB" sz="2400" dirty="0">
                <a:ea typeface="Gungsuh"/>
              </a:rPr>
              <a:t> </a:t>
            </a:r>
            <a:r>
              <a:rPr lang="en-GB" sz="2400" b="1" dirty="0">
                <a:ea typeface="Gungsuh"/>
              </a:rPr>
              <a:t>(90% secreted by the kidney through a single circulation &amp; 10% returns to blood).</a:t>
            </a:r>
            <a:endParaRPr lang="en-US" sz="2000" dirty="0">
              <a:latin typeface="Times New Roman"/>
              <a:ea typeface="SimSun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tabLst>
                <a:tab pos="2160270" algn="l"/>
              </a:tabLst>
            </a:pPr>
            <a:r>
              <a:rPr lang="en-GB" sz="2400" b="1" dirty="0">
                <a:ea typeface="Gungsuh"/>
              </a:rPr>
              <a:t>2) Not</a:t>
            </a:r>
            <a:r>
              <a:rPr lang="en-GB" sz="2400" dirty="0">
                <a:ea typeface="Gungsuh"/>
              </a:rPr>
              <a:t> toxic, </a:t>
            </a:r>
            <a:r>
              <a:rPr lang="en-GB" sz="2400" b="1" dirty="0">
                <a:ea typeface="Gungsuh"/>
              </a:rPr>
              <a:t>not</a:t>
            </a:r>
            <a:r>
              <a:rPr lang="en-GB" sz="2400" dirty="0">
                <a:ea typeface="Gungsuh"/>
              </a:rPr>
              <a:t> enters RBCs, </a:t>
            </a:r>
            <a:r>
              <a:rPr lang="en-GB" sz="2400" b="1" dirty="0">
                <a:ea typeface="Gungsuh"/>
              </a:rPr>
              <a:t>not</a:t>
            </a:r>
            <a:r>
              <a:rPr lang="en-GB" sz="2400" dirty="0">
                <a:ea typeface="Gungsuh"/>
              </a:rPr>
              <a:t> metabolised &amp; </a:t>
            </a:r>
            <a:r>
              <a:rPr lang="en-GB" sz="2400" b="1" dirty="0">
                <a:ea typeface="Gungsuh"/>
              </a:rPr>
              <a:t>easily measured.</a:t>
            </a:r>
            <a:endParaRPr lang="en-US" sz="20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  <a:tabLst>
                <a:tab pos="180340" algn="r"/>
                <a:tab pos="360045" algn="r"/>
              </a:tabLst>
            </a:pPr>
            <a:r>
              <a:rPr lang="en-GB" sz="2400" b="1" dirty="0">
                <a:ea typeface="Gungsuh"/>
              </a:rPr>
              <a:t>PAHA clearance = Volume of plasma cleared from PAHA / min. = Effective Renal Plasma Flow (= 90% of actual RPF) = 630 ml / min.</a:t>
            </a:r>
            <a:endParaRPr lang="en-US" sz="20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  <a:tabLst>
                <a:tab pos="180340" algn="r"/>
                <a:tab pos="360045" algn="r"/>
              </a:tabLst>
            </a:pPr>
            <a:r>
              <a:rPr lang="en-GB" sz="2400" b="1" dirty="0">
                <a:ea typeface="Gungsuh"/>
              </a:rPr>
              <a:t>Actual RPF = Effective RPF X 100 / 90 = 700 ml / min.</a:t>
            </a:r>
            <a:endParaRPr lang="en-US" sz="20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  <a:tabLst>
                <a:tab pos="180340" algn="r"/>
                <a:tab pos="360045" algn="r"/>
              </a:tabLst>
            </a:pPr>
            <a:r>
              <a:rPr lang="en-GB" sz="2400" b="1" dirty="0">
                <a:ea typeface="Gungsuh"/>
              </a:rPr>
              <a:t>Renal Blood Flow</a:t>
            </a:r>
            <a:r>
              <a:rPr lang="en-GB" sz="2400" b="1" dirty="0">
                <a:ea typeface="SimSun"/>
              </a:rPr>
              <a:t> </a:t>
            </a:r>
            <a:r>
              <a:rPr lang="en-GB" sz="2400" b="1" dirty="0">
                <a:ea typeface="Gungsuh"/>
              </a:rPr>
              <a:t>= Actual RPF X 100 / (100 </a:t>
            </a:r>
            <a:r>
              <a:rPr lang="en-GB" sz="2400" b="1" dirty="0">
                <a:latin typeface="Times New Roman"/>
                <a:ea typeface="Gungsuh"/>
              </a:rPr>
              <a:t>-</a:t>
            </a:r>
            <a:r>
              <a:rPr lang="en-GB" sz="2400" b="1" dirty="0">
                <a:ea typeface="Gungsuh"/>
              </a:rPr>
              <a:t> </a:t>
            </a:r>
            <a:r>
              <a:rPr lang="en-GB" sz="2400" b="1" dirty="0" err="1">
                <a:ea typeface="Gungsuh"/>
              </a:rPr>
              <a:t>haematocrite</a:t>
            </a:r>
            <a:r>
              <a:rPr lang="en-GB" sz="2400" b="1" dirty="0">
                <a:ea typeface="Gungsuh"/>
              </a:rPr>
              <a:t> value) = 1273 ml/min.</a:t>
            </a:r>
            <a:endParaRPr lang="en-US" sz="2000" dirty="0">
              <a:latin typeface="Times New Roman"/>
              <a:ea typeface="SimSun"/>
            </a:endParaRPr>
          </a:p>
          <a:p>
            <a:endParaRPr lang="en-US" sz="2800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7924800" cy="78303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PAHA 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clearance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898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https://classconnection.s3.amazonaws.com/686/flashcards/4143686/png/screen_shot_2014-08-16_at_44912_pm-147E0CC6E0B0B5990F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88392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248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1262795"/>
              </p:ext>
            </p:extLst>
          </p:nvPr>
        </p:nvGraphicFramePr>
        <p:xfrm>
          <a:off x="381000" y="1447800"/>
          <a:ext cx="8229601" cy="4129197"/>
        </p:xfrm>
        <a:graphic>
          <a:graphicData uri="http://schemas.openxmlformats.org/drawingml/2006/table">
            <a:tbl>
              <a:tblPr firstRow="1" firstCol="1" bandRow="1"/>
              <a:tblGrid>
                <a:gridCol w="4510488"/>
                <a:gridCol w="2321633"/>
                <a:gridCol w="1397480"/>
              </a:tblGrid>
              <a:tr h="90309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Bookman Old Style"/>
                          <a:ea typeface="Gungsuh"/>
                        </a:rPr>
                        <a:t>A substance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Bookman Old Style"/>
                          <a:ea typeface="Gungsuh"/>
                        </a:rPr>
                        <a:t>Clearance/ min.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Bookman Old Style"/>
                          <a:ea typeface="Gungsuh"/>
                        </a:rPr>
                        <a:t> Example</a:t>
                      </a:r>
                      <a:endParaRPr lang="en-US" sz="2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546"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Calibri"/>
                          <a:ea typeface="Gungsuh"/>
                        </a:rPr>
                        <a:t>Completely reabsorbed.</a:t>
                      </a:r>
                      <a:endParaRPr lang="en-US" sz="2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Zero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    Glucose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546"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Calibri"/>
                          <a:ea typeface="Gungsuh"/>
                        </a:rPr>
                        <a:t>Partially reabsorbed.  </a:t>
                      </a:r>
                      <a:endParaRPr lang="en-US" sz="2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Gungsuh"/>
                          <a:cs typeface="+mn-cs"/>
                        </a:rPr>
                        <a:t>&lt; 125 (&lt; GFR)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       Urea 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2904"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Calibri"/>
                          <a:ea typeface="Gungsuh"/>
                        </a:rPr>
                        <a:t>Neither reabsorbed nor secreted</a:t>
                      </a:r>
                      <a:endParaRPr lang="en-US" sz="2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Calibri"/>
                          <a:ea typeface="Gungsuh"/>
                        </a:rPr>
                        <a:t>= 125 (= GFR)</a:t>
                      </a:r>
                      <a:endParaRPr lang="en-US" sz="2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      Inulin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546"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Calibri"/>
                          <a:ea typeface="Gungsuh"/>
                        </a:rPr>
                        <a:t>Partially secreted </a:t>
                      </a:r>
                      <a:endParaRPr lang="en-US" sz="2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 &gt; 125 ( &gt; GFR)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  Creatinine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3093"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Calibri"/>
                          <a:ea typeface="Gungsuh"/>
                        </a:rPr>
                        <a:t>Nearly totally secreted</a:t>
                      </a:r>
                      <a:endParaRPr lang="en-US" sz="2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630 (= ERPF)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    PAHA 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 &amp; Diodrast 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546"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Calibri"/>
                          <a:ea typeface="Gungsuh"/>
                        </a:rPr>
                        <a:t>Synthesized by kidney  &amp; totally secreted</a:t>
                      </a:r>
                      <a:endParaRPr lang="en-US" sz="2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Calibri"/>
                          <a:ea typeface="Gungsuh"/>
                        </a:rPr>
                        <a:t>&gt; 650 (&gt; ERPF)</a:t>
                      </a:r>
                      <a:endParaRPr lang="en-US" sz="2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Gungsuh"/>
                        </a:rPr>
                        <a:t>  Ammonia</a:t>
                      </a:r>
                      <a:endParaRPr lang="en-US" sz="2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840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52600"/>
            <a:ext cx="7924801" cy="5287963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GB" sz="2400" b="1" u="heavy" dirty="0">
                <a:latin typeface="Cambria"/>
                <a:ea typeface="Gungsuh"/>
              </a:rPr>
              <a:t>Definition:</a:t>
            </a:r>
            <a:endParaRPr lang="en-US" sz="2000" dirty="0">
              <a:latin typeface="Times New Roman"/>
              <a:ea typeface="SimSun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b="1" dirty="0">
                <a:latin typeface="Cambria"/>
                <a:ea typeface="Gungsuh"/>
              </a:rPr>
              <a:t>Maximal </a:t>
            </a:r>
            <a:r>
              <a:rPr lang="en-GB" sz="2400" dirty="0">
                <a:latin typeface="Cambria"/>
                <a:ea typeface="Gungsuh"/>
              </a:rPr>
              <a:t>amount of this substance </a:t>
            </a:r>
            <a:r>
              <a:rPr lang="en-GB" sz="2400" b="1" dirty="0">
                <a:latin typeface="Cambria"/>
                <a:ea typeface="Gungsuh"/>
              </a:rPr>
              <a:t>transported</a:t>
            </a:r>
            <a:r>
              <a:rPr lang="en-GB" sz="2400" dirty="0">
                <a:latin typeface="Cambria"/>
                <a:ea typeface="Gungsuh"/>
              </a:rPr>
              <a:t> by tubular cells </a:t>
            </a:r>
            <a:r>
              <a:rPr lang="en-GB" sz="2400" b="1" dirty="0">
                <a:latin typeface="Cambria"/>
                <a:ea typeface="Gungsuh"/>
              </a:rPr>
              <a:t>per minute. </a:t>
            </a:r>
            <a:r>
              <a:rPr lang="en-GB" sz="2400" dirty="0">
                <a:latin typeface="Cambria"/>
                <a:ea typeface="Gungsuh"/>
              </a:rPr>
              <a:t>Such transport can be </a:t>
            </a:r>
            <a:r>
              <a:rPr lang="en-GB" sz="2400" b="1" dirty="0">
                <a:latin typeface="Cambria"/>
                <a:ea typeface="Gungsuh"/>
              </a:rPr>
              <a:t>reabsorption</a:t>
            </a:r>
            <a:r>
              <a:rPr lang="en-GB" sz="2400" dirty="0">
                <a:latin typeface="Cambria"/>
                <a:ea typeface="Gungsuh"/>
              </a:rPr>
              <a:t> (glucose &amp; amino acids) or </a:t>
            </a:r>
            <a:r>
              <a:rPr lang="en-GB" sz="2400" b="1" dirty="0">
                <a:latin typeface="Cambria"/>
                <a:ea typeface="Gungsuh"/>
              </a:rPr>
              <a:t>secretion</a:t>
            </a:r>
            <a:r>
              <a:rPr lang="en-GB" sz="2400" dirty="0">
                <a:latin typeface="Cambria"/>
                <a:ea typeface="Gungsuh"/>
              </a:rPr>
              <a:t> (PAHA &amp; creatinine) or </a:t>
            </a:r>
            <a:r>
              <a:rPr lang="en-GB" sz="2400" b="1" dirty="0">
                <a:latin typeface="Cambria"/>
                <a:ea typeface="Gungsuh"/>
              </a:rPr>
              <a:t>both</a:t>
            </a:r>
            <a:r>
              <a:rPr lang="en-GB" sz="2400" dirty="0">
                <a:latin typeface="Cambria"/>
                <a:ea typeface="Gungsuh"/>
              </a:rPr>
              <a:t> (K</a:t>
            </a:r>
            <a:r>
              <a:rPr lang="en-GB" sz="2400" baseline="30000" dirty="0">
                <a:latin typeface="Cambria"/>
                <a:ea typeface="Gungsuh"/>
              </a:rPr>
              <a:t>+</a:t>
            </a:r>
            <a:r>
              <a:rPr lang="en-GB" sz="2400" dirty="0">
                <a:latin typeface="Cambria"/>
                <a:ea typeface="Gungsuh"/>
              </a:rPr>
              <a:t>).</a:t>
            </a:r>
            <a:endParaRPr lang="en-US" sz="2000" dirty="0">
              <a:latin typeface="Times New Roman"/>
              <a:ea typeface="SimSun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b="1" i="1" dirty="0">
                <a:latin typeface="Cambria"/>
                <a:ea typeface="Gungsuh"/>
              </a:rPr>
              <a:t> </a:t>
            </a:r>
            <a:endParaRPr lang="en-US" sz="20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GB" sz="2400" b="1" u="heavy" dirty="0">
                <a:latin typeface="Cambria"/>
                <a:ea typeface="Gungsuh"/>
              </a:rPr>
              <a:t>It is limited by carrier-enzymatic system.</a:t>
            </a:r>
            <a:endParaRPr lang="en-US" sz="2000" dirty="0">
              <a:latin typeface="Times New Roman"/>
              <a:ea typeface="SimSun"/>
            </a:endParaRPr>
          </a:p>
          <a:p>
            <a:endParaRPr lang="en-US" sz="2800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24753"/>
            <a:ext cx="7924800" cy="1200329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US" sz="3600" u="heavy" dirty="0">
                <a:latin typeface="Arial Black"/>
                <a:ea typeface="Times New Roman"/>
              </a:rPr>
              <a:t>Tubular Transport Maximum of substance (Tm)</a:t>
            </a:r>
            <a:endParaRPr lang="en-US" sz="3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8162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24753"/>
            <a:ext cx="7924800" cy="1200329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US" sz="3600" u="heavy" dirty="0">
                <a:latin typeface="Arial Black"/>
                <a:ea typeface="Times New Roman"/>
              </a:rPr>
              <a:t>Tubular Transport Maximum of substance (Tm)</a:t>
            </a:r>
            <a:endParaRPr lang="en-US" sz="36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09286"/>
              </p:ext>
            </p:extLst>
          </p:nvPr>
        </p:nvGraphicFramePr>
        <p:xfrm>
          <a:off x="838200" y="3663791"/>
          <a:ext cx="7315200" cy="2569162"/>
        </p:xfrm>
        <a:graphic>
          <a:graphicData uri="http://schemas.openxmlformats.org/drawingml/2006/table">
            <a:tbl>
              <a:tblPr firstRow="1" firstCol="1" bandRow="1"/>
              <a:tblGrid>
                <a:gridCol w="2723243"/>
                <a:gridCol w="4591957"/>
              </a:tblGrid>
              <a:tr h="122114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mbria"/>
                          <a:ea typeface="Gungsuh"/>
                        </a:rPr>
                        <a:t>Tm </a:t>
                      </a:r>
                      <a:r>
                        <a:rPr lang="en-GB" sz="2400" b="1" baseline="-25000" dirty="0">
                          <a:effectLst/>
                          <a:latin typeface="Cambria"/>
                          <a:ea typeface="Gungsuh"/>
                        </a:rPr>
                        <a:t>Glucose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7048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676400" algn="r"/>
                          <a:tab pos="-1219200" algn="r"/>
                          <a:tab pos="-1676400" algn="r"/>
                          <a:tab pos="-1219200" algn="r"/>
                          <a:tab pos="2004060" algn="l"/>
                        </a:tabLst>
                      </a:pPr>
                      <a:r>
                        <a:rPr lang="en-GB" sz="2400" b="1" dirty="0">
                          <a:effectLst/>
                          <a:latin typeface="Cambria"/>
                          <a:ea typeface="Gungsuh"/>
                        </a:rPr>
                        <a:t>375 </a:t>
                      </a:r>
                      <a:r>
                        <a:rPr lang="en-GB" sz="2400" dirty="0">
                          <a:effectLst/>
                          <a:latin typeface="Cambria"/>
                          <a:ea typeface="Gungsuh"/>
                        </a:rPr>
                        <a:t>mg / min in male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70485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676400" algn="r"/>
                          <a:tab pos="-1219200" algn="r"/>
                          <a:tab pos="-1676400" algn="r"/>
                          <a:tab pos="-1219200" algn="r"/>
                          <a:tab pos="2004060" algn="l"/>
                        </a:tabLst>
                      </a:pPr>
                      <a:r>
                        <a:rPr lang="en-GB" sz="2400" b="1" dirty="0">
                          <a:effectLst/>
                          <a:latin typeface="Cambria"/>
                          <a:ea typeface="Gungsuh"/>
                        </a:rPr>
                        <a:t> </a:t>
                      </a:r>
                      <a:r>
                        <a:rPr lang="en-GB" sz="2400" dirty="0">
                          <a:effectLst/>
                          <a:latin typeface="Cambria"/>
                          <a:ea typeface="Gungsuh"/>
                        </a:rPr>
                        <a:t> </a:t>
                      </a:r>
                      <a:r>
                        <a:rPr lang="en-GB" sz="2400" b="1" dirty="0">
                          <a:effectLst/>
                          <a:latin typeface="Cambria"/>
                          <a:ea typeface="Gungsuh"/>
                        </a:rPr>
                        <a:t>300</a:t>
                      </a:r>
                      <a:r>
                        <a:rPr lang="en-GB" sz="2400" dirty="0">
                          <a:effectLst/>
                          <a:latin typeface="Cambria"/>
                          <a:ea typeface="Gungsuh"/>
                        </a:rPr>
                        <a:t> mg / min in female.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057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  <a:latin typeface="Cambria"/>
                          <a:ea typeface="Gungsuh"/>
                        </a:rPr>
                        <a:t>Tm </a:t>
                      </a:r>
                      <a:r>
                        <a:rPr lang="en-GB" sz="2400" b="1" baseline="-25000">
                          <a:effectLst/>
                          <a:latin typeface="Cambria"/>
                          <a:ea typeface="Gungsuh"/>
                        </a:rPr>
                        <a:t>amino acids</a:t>
                      </a:r>
                      <a:r>
                        <a:rPr lang="en-GB" sz="2400" b="1">
                          <a:effectLst/>
                          <a:latin typeface="Cambria"/>
                          <a:ea typeface="Gungsuh"/>
                        </a:rPr>
                        <a:t> </a:t>
                      </a:r>
                      <a:endParaRPr lang="en-US" sz="24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70485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676400" algn="r"/>
                          <a:tab pos="-1219200" algn="r"/>
                          <a:tab pos="-1676400" algn="r"/>
                          <a:tab pos="-1219200" algn="r"/>
                          <a:tab pos="2004060" algn="l"/>
                        </a:tabLst>
                      </a:pPr>
                      <a:r>
                        <a:rPr lang="en-GB" sz="2400" b="1" dirty="0">
                          <a:effectLst/>
                          <a:latin typeface="Cambria"/>
                          <a:ea typeface="Gungsuh"/>
                        </a:rPr>
                        <a:t>30 </a:t>
                      </a:r>
                      <a:r>
                        <a:rPr lang="en-GB" sz="2400" dirty="0">
                          <a:effectLst/>
                          <a:latin typeface="Cambria"/>
                          <a:ea typeface="Gungsuh"/>
                        </a:rPr>
                        <a:t>mg / min.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744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  <a:latin typeface="Cambria"/>
                          <a:ea typeface="Gungsuh"/>
                        </a:rPr>
                        <a:t>Tm </a:t>
                      </a:r>
                      <a:r>
                        <a:rPr lang="en-GB" sz="2400" b="1" baseline="-25000">
                          <a:effectLst/>
                          <a:latin typeface="Cambria"/>
                          <a:ea typeface="Gungsuh"/>
                        </a:rPr>
                        <a:t>Creatinine</a:t>
                      </a:r>
                      <a:endParaRPr lang="en-US" sz="24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70485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1676400" algn="r"/>
                          <a:tab pos="-1219200" algn="r"/>
                          <a:tab pos="-1676400" algn="r"/>
                          <a:tab pos="-1219200" algn="r"/>
                          <a:tab pos="2004060" algn="l"/>
                        </a:tabLst>
                      </a:pPr>
                      <a:r>
                        <a:rPr lang="en-GB" sz="2400" b="1" dirty="0">
                          <a:effectLst/>
                          <a:latin typeface="Cambria"/>
                          <a:ea typeface="Gungsuh"/>
                        </a:rPr>
                        <a:t>16</a:t>
                      </a:r>
                      <a:r>
                        <a:rPr lang="en-GB" sz="2400" dirty="0">
                          <a:effectLst/>
                          <a:latin typeface="Cambria"/>
                          <a:ea typeface="Gungsuh"/>
                        </a:rPr>
                        <a:t> mg / min.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09600" y="1600200"/>
            <a:ext cx="792480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  <a:tab pos="20034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  <a:tab pos="20034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  <a:tab pos="20034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  <a:tab pos="20034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  <a:tab pos="20034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  <a:tab pos="20034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  <a:tab pos="20034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  <a:tab pos="20034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  <a:tab pos="20034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  <a:tab pos="2003425" algn="l"/>
              </a:tabLst>
            </a:pPr>
            <a:r>
              <a:rPr kumimoji="0" lang="en-GB" altLang="zh-CN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No Tm for: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  <a:tab pos="2003425" algn="l"/>
              </a:tabLst>
            </a:pP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Substances </a:t>
            </a:r>
            <a:r>
              <a:rPr kumimoji="0" lang="en-GB" altLang="zh-CN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reabsorbed by diffusion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e.g. urea.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  <a:tab pos="2003425" algn="l"/>
              </a:tabLst>
            </a:pP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Substances that are </a:t>
            </a:r>
            <a:r>
              <a:rPr kumimoji="0" lang="en-GB" altLang="zh-CN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rapidly absorbed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e.g. Na</a:t>
            </a:r>
            <a:r>
              <a:rPr kumimoji="0" lang="en-GB" altLang="zh-CN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+</a:t>
            </a:r>
            <a:r>
              <a:rPr kumimoji="0" lang="en-GB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  <a:tab pos="2003425" algn="l"/>
              </a:tabLst>
            </a:pPr>
            <a:endParaRPr lang="en-GB" altLang="zh-CN" sz="2400" dirty="0">
              <a:latin typeface="Cambria" pitchFamily="18" charset="0"/>
              <a:ea typeface="Gungsuh" pitchFamily="18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  <a:tab pos="2003425" algn="l"/>
              </a:tabLst>
            </a:pPr>
            <a:r>
              <a:rPr kumimoji="0" lang="en-GB" altLang="zh-CN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Normal values of Tm: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676400" algn="r"/>
                <a:tab pos="-1219200" algn="r"/>
                <a:tab pos="2003425" algn="l"/>
              </a:tabLst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38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upload.wikimedia.org/wikipedia/commons/2/2b/Physiology_of_Nephr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73914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48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81000"/>
            <a:ext cx="7696200" cy="714939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kumimoji="0" lang="en-GB" altLang="zh-CN" sz="3200" b="0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Gungsuh" pitchFamily="18" charset="-127"/>
                <a:cs typeface="Times New Roman" pitchFamily="18" charset="0"/>
              </a:rPr>
              <a:t>RENAL </a:t>
            </a:r>
            <a:r>
              <a:rPr kumimoji="0" lang="en-GB" altLang="zh-CN" sz="3200" b="0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Gungsuh" pitchFamily="18" charset="-127"/>
                <a:cs typeface="Times New Roman" pitchFamily="18" charset="0"/>
              </a:rPr>
              <a:t>PLASMA</a:t>
            </a:r>
            <a:r>
              <a:rPr kumimoji="0" lang="en-GB" altLang="zh-CN" sz="3200" b="0" i="0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Gungsuh" pitchFamily="18" charset="-127"/>
                <a:cs typeface="Times New Roman" pitchFamily="18" charset="0"/>
              </a:rPr>
              <a:t> CLEARANCE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553509"/>
              </p:ext>
            </p:extLst>
          </p:nvPr>
        </p:nvGraphicFramePr>
        <p:xfrm>
          <a:off x="331075" y="3276600"/>
          <a:ext cx="8534400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3931876"/>
                <a:gridCol w="473342"/>
                <a:gridCol w="4129182"/>
              </a:tblGrid>
              <a:tr h="4572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1" dirty="0">
                          <a:effectLst/>
                          <a:latin typeface="Cambria"/>
                          <a:ea typeface="Gungsuh"/>
                        </a:rPr>
                        <a:t>Amount cleared from plasma</a:t>
                      </a:r>
                      <a:endParaRPr lang="en-US" sz="2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1" dirty="0">
                          <a:effectLst/>
                          <a:latin typeface="Cambria"/>
                          <a:ea typeface="Gungsuh"/>
                        </a:rPr>
                        <a:t>=</a:t>
                      </a:r>
                      <a:endParaRPr lang="en-US" sz="2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1" dirty="0">
                          <a:effectLst/>
                          <a:latin typeface="Cambria"/>
                          <a:ea typeface="Gungsuh"/>
                        </a:rPr>
                        <a:t>Amount excreted in urine</a:t>
                      </a:r>
                      <a:endParaRPr lang="en-US" sz="2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1">
                          <a:effectLst/>
                          <a:latin typeface="Cambria"/>
                          <a:ea typeface="Gungsuh"/>
                        </a:rPr>
                        <a:t>C</a:t>
                      </a:r>
                      <a:r>
                        <a:rPr lang="en-GB" sz="2200" b="1" baseline="-25000">
                          <a:effectLst/>
                          <a:latin typeface="Cambria"/>
                          <a:ea typeface="Gungsuh"/>
                        </a:rPr>
                        <a:t>x</a:t>
                      </a:r>
                      <a:r>
                        <a:rPr lang="en-GB" sz="2200" b="1">
                          <a:effectLst/>
                          <a:latin typeface="Cambria"/>
                          <a:ea typeface="Gungsuh"/>
                        </a:rPr>
                        <a:t> X P</a:t>
                      </a:r>
                      <a:r>
                        <a:rPr lang="en-GB" sz="2200" b="1" baseline="-25000">
                          <a:effectLst/>
                          <a:latin typeface="Cambria"/>
                          <a:ea typeface="Gungsuh"/>
                        </a:rPr>
                        <a:t>x</a:t>
                      </a:r>
                      <a:endParaRPr lang="en-US" sz="22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1">
                          <a:effectLst/>
                          <a:latin typeface="Cambria"/>
                          <a:ea typeface="Gungsuh"/>
                        </a:rPr>
                        <a:t>=</a:t>
                      </a:r>
                      <a:endParaRPr lang="en-US" sz="22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1" dirty="0">
                          <a:effectLst/>
                          <a:latin typeface="Cambria"/>
                          <a:ea typeface="Gungsuh"/>
                        </a:rPr>
                        <a:t>V X </a:t>
                      </a:r>
                      <a:r>
                        <a:rPr lang="en-GB" sz="2200" b="1" dirty="0" err="1">
                          <a:effectLst/>
                          <a:latin typeface="Cambria"/>
                          <a:ea typeface="Gungsuh"/>
                        </a:rPr>
                        <a:t>U</a:t>
                      </a:r>
                      <a:r>
                        <a:rPr lang="en-GB" sz="2200" b="1" baseline="-25000" dirty="0" err="1">
                          <a:effectLst/>
                          <a:latin typeface="Cambria"/>
                          <a:ea typeface="Gungsuh"/>
                        </a:rPr>
                        <a:t>x</a:t>
                      </a:r>
                      <a:endParaRPr lang="en-US" sz="2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70490" y="1321714"/>
            <a:ext cx="8458199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Times New Roman" pitchFamily="18" charset="0"/>
              </a:rPr>
              <a:t>Definition: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  </a:t>
            </a:r>
          </a:p>
          <a:p>
            <a:pPr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Plasma clearance of a substance (</a:t>
            </a:r>
            <a:r>
              <a:rPr kumimoji="0" lang="en-GB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C</a:t>
            </a:r>
            <a:r>
              <a:rPr kumimoji="0" lang="en-GB" altLang="zh-CN" sz="28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x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) is </a:t>
            </a: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the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 </a:t>
            </a: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volume of plasma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 </a:t>
            </a: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cleared 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from the substance (x) by kidney </a:t>
            </a: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ungsuh" pitchFamily="18" charset="-127"/>
                <a:cs typeface="Times New Roman" pitchFamily="18" charset="0"/>
              </a:rPr>
              <a:t>per minute.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                     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                       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Gungsuh" pitchFamily="18" charset="-127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P</a:t>
            </a:r>
            <a:r>
              <a:rPr kumimoji="0" lang="en-GB" altLang="zh-CN" sz="28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x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= concentration of substance in 1 ml </a:t>
            </a:r>
            <a:r>
              <a:rPr kumimoji="0" lang="en-GB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P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lasma.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V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 = </a:t>
            </a:r>
            <a:r>
              <a:rPr kumimoji="0" lang="en-GB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V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olume of urine in ml / minute.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U</a:t>
            </a:r>
            <a:r>
              <a:rPr kumimoji="0" lang="en-GB" altLang="zh-CN" sz="28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x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= concentration of substance in 1 ml </a:t>
            </a:r>
            <a:r>
              <a:rPr kumimoji="0" lang="en-GB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U</a:t>
            </a:r>
            <a:r>
              <a:rPr kumimoji="0" lang="en-GB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rine.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C</a:t>
            </a:r>
            <a:r>
              <a:rPr kumimoji="0" lang="en-GB" altLang="zh-CN" sz="28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x</a:t>
            </a: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= V X </a:t>
            </a:r>
            <a:r>
              <a:rPr kumimoji="0" lang="en-GB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U</a:t>
            </a:r>
            <a:r>
              <a:rPr kumimoji="0" lang="en-GB" altLang="zh-CN" sz="28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x</a:t>
            </a:r>
            <a:r>
              <a:rPr kumimoji="0" lang="en-GB" alt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/ </a:t>
            </a:r>
            <a:r>
              <a:rPr kumimoji="0" lang="en-GB" altLang="zh-CN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P</a:t>
            </a:r>
            <a:r>
              <a:rPr kumimoji="0" lang="en-GB" altLang="zh-CN" sz="28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x</a:t>
            </a:r>
            <a:endParaRPr kumimoji="0" lang="en-GB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age.slidesharecdn.com/appliedsciencesrenal1wafaa2010-120414103212-phpapp01/95/applied-sciences-renal-1-wafaa-2010-36-728.jpg?cb=13344019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106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823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534400" cy="4754563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Bef>
                <a:spcPts val="300"/>
              </a:spcBef>
              <a:buFont typeface="+mj-lt"/>
              <a:buAutoNum type="alphaUcPeriod"/>
              <a:tabLst>
                <a:tab pos="-1676400" algn="r"/>
                <a:tab pos="-1219200" algn="r"/>
                <a:tab pos="457200" algn="l"/>
              </a:tabLst>
            </a:pPr>
            <a:r>
              <a:rPr lang="en-GB" sz="4000" b="1" u="heavy" dirty="0">
                <a:latin typeface="Bookman Old Style"/>
                <a:ea typeface="Gungsuh"/>
              </a:rPr>
              <a:t>INULIN </a:t>
            </a:r>
            <a:r>
              <a:rPr lang="en-GB" sz="4000" b="1" u="heavy" dirty="0" smtClean="0">
                <a:latin typeface="Bookman Old Style"/>
                <a:ea typeface="Gungsuh"/>
              </a:rPr>
              <a:t>clearance</a:t>
            </a:r>
          </a:p>
          <a:p>
            <a:pPr lvl="0" algn="just">
              <a:lnSpc>
                <a:spcPct val="150000"/>
              </a:lnSpc>
              <a:spcBef>
                <a:spcPts val="300"/>
              </a:spcBef>
              <a:buFont typeface="+mj-lt"/>
              <a:buAutoNum type="alphaUcPeriod"/>
              <a:tabLst>
                <a:tab pos="-1676400" algn="r"/>
                <a:tab pos="-1219200" algn="r"/>
                <a:tab pos="457200" algn="l"/>
              </a:tabLst>
            </a:pPr>
            <a:r>
              <a:rPr lang="en-GB" sz="4000" b="1" u="heavy" dirty="0" smtClean="0">
                <a:latin typeface="Bookman Old Style"/>
                <a:ea typeface="Gungsuh"/>
              </a:rPr>
              <a:t>CREATININE clearance</a:t>
            </a:r>
            <a:endParaRPr lang="en-US" sz="4000" dirty="0">
              <a:latin typeface="Times New Roman"/>
              <a:ea typeface="Times New Roman"/>
            </a:endParaRPr>
          </a:p>
          <a:p>
            <a:endParaRPr lang="en-US" sz="2800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924800" cy="93647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Determination of GFR </a:t>
            </a:r>
            <a:endParaRPr lang="en-US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515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366" y="1447800"/>
            <a:ext cx="8915400" cy="4983163"/>
          </a:xfrm>
        </p:spPr>
        <p:txBody>
          <a:bodyPr>
            <a:noAutofit/>
          </a:bodyPr>
          <a:lstStyle/>
          <a:p>
            <a:pPr marL="0" lvl="0" indent="0" algn="justLow">
              <a:lnSpc>
                <a:spcPct val="150000"/>
              </a:lnSpc>
              <a:spcBef>
                <a:spcPts val="300"/>
              </a:spcBef>
              <a:buNone/>
              <a:tabLst>
                <a:tab pos="-1676400" algn="r"/>
                <a:tab pos="-1219200" algn="r"/>
                <a:tab pos="457200" algn="l"/>
              </a:tabLst>
            </a:pPr>
            <a:r>
              <a:rPr lang="en-GB" sz="2600" b="1" u="heavy" dirty="0">
                <a:latin typeface="Bookman Old Style"/>
                <a:ea typeface="Gungsuh"/>
              </a:rPr>
              <a:t>INULIN </a:t>
            </a:r>
            <a:r>
              <a:rPr lang="en-GB" sz="2600" b="1" u="heavy" dirty="0" smtClean="0">
                <a:latin typeface="Bookman Old Style"/>
                <a:ea typeface="Gungsuh"/>
              </a:rPr>
              <a:t>clearance:</a:t>
            </a:r>
            <a:r>
              <a:rPr lang="en-GB" sz="2600" b="1" dirty="0" smtClean="0">
                <a:latin typeface="Bookman Old Style"/>
                <a:ea typeface="Gungsuh"/>
              </a:rPr>
              <a:t> </a:t>
            </a:r>
            <a:r>
              <a:rPr lang="en-GB" sz="2600" b="1" dirty="0">
                <a:latin typeface="Times New Roman"/>
                <a:ea typeface="Gungsuh"/>
              </a:rPr>
              <a:t>(=126 ml/min.)</a:t>
            </a:r>
            <a:endParaRPr lang="en-US" sz="2600" dirty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GB" sz="2600" b="1" u="sng" dirty="0">
                <a:ea typeface="Gungsuh"/>
              </a:rPr>
              <a:t>Advantages:</a:t>
            </a:r>
            <a:r>
              <a:rPr lang="en-GB" sz="2600" dirty="0">
                <a:ea typeface="Gungsuh"/>
              </a:rPr>
              <a:t> Intravenous </a:t>
            </a:r>
            <a:r>
              <a:rPr lang="en-GB" sz="2600" b="1" dirty="0">
                <a:ea typeface="Gungsuh"/>
              </a:rPr>
              <a:t>Inulin</a:t>
            </a:r>
            <a:r>
              <a:rPr lang="en-GB" sz="2600" dirty="0">
                <a:ea typeface="Gungsuh"/>
                <a:cs typeface="Arial"/>
              </a:rPr>
              <a:t> (= a polymer of fructose)</a:t>
            </a:r>
            <a:r>
              <a:rPr lang="en-GB" sz="2600" dirty="0">
                <a:ea typeface="Gungsuh"/>
              </a:rPr>
              <a:t> is used because:</a:t>
            </a:r>
            <a:endParaRPr lang="en-US" sz="26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2600" b="1" dirty="0">
                <a:ea typeface="Gungsuh"/>
              </a:rPr>
              <a:t>Freely filtered </a:t>
            </a:r>
            <a:r>
              <a:rPr lang="en-GB" sz="2600" dirty="0">
                <a:ea typeface="Gungsuh"/>
              </a:rPr>
              <a:t>(MW= 5200).</a:t>
            </a:r>
            <a:endParaRPr lang="en-US" sz="26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2600" b="1" u="heavy" dirty="0">
                <a:ea typeface="Gungsuh"/>
              </a:rPr>
              <a:t>Neither</a:t>
            </a:r>
            <a:r>
              <a:rPr lang="en-GB" sz="2600" dirty="0">
                <a:ea typeface="Gungsuh"/>
              </a:rPr>
              <a:t> reabsorbed </a:t>
            </a:r>
            <a:r>
              <a:rPr lang="en-GB" sz="2600" b="1" u="heavy" dirty="0">
                <a:ea typeface="Gungsuh"/>
              </a:rPr>
              <a:t>nor</a:t>
            </a:r>
            <a:r>
              <a:rPr lang="en-GB" sz="2600" dirty="0">
                <a:ea typeface="Gungsuh"/>
              </a:rPr>
              <a:t> secreted by kidney </a:t>
            </a:r>
            <a:r>
              <a:rPr lang="en-GB" sz="2600" b="1" i="1" dirty="0">
                <a:ea typeface="Gungsuh"/>
              </a:rPr>
              <a:t>(Amount filtered = Amount excreted).</a:t>
            </a:r>
            <a:endParaRPr lang="en-US" sz="26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2600" b="1" u="heavy" dirty="0">
                <a:ea typeface="Gungsuh"/>
              </a:rPr>
              <a:t>Not</a:t>
            </a:r>
            <a:r>
              <a:rPr lang="en-GB" sz="2600" dirty="0">
                <a:ea typeface="Gungsuh"/>
              </a:rPr>
              <a:t> toxic, </a:t>
            </a:r>
            <a:r>
              <a:rPr lang="en-GB" sz="2600" b="1" u="heavy" dirty="0">
                <a:ea typeface="Gungsuh"/>
              </a:rPr>
              <a:t>not</a:t>
            </a:r>
            <a:r>
              <a:rPr lang="en-GB" sz="2600" dirty="0">
                <a:ea typeface="Gungsuh"/>
              </a:rPr>
              <a:t> enters RBCs, </a:t>
            </a:r>
            <a:r>
              <a:rPr lang="en-GB" sz="2600" b="1" u="heavy" dirty="0">
                <a:ea typeface="Gungsuh"/>
              </a:rPr>
              <a:t>not</a:t>
            </a:r>
            <a:r>
              <a:rPr lang="en-GB" sz="2600" dirty="0">
                <a:ea typeface="Gungsuh"/>
              </a:rPr>
              <a:t> metabolised &amp; </a:t>
            </a:r>
            <a:r>
              <a:rPr lang="en-GB" sz="2600" b="1" dirty="0">
                <a:ea typeface="Gungsuh"/>
              </a:rPr>
              <a:t>easily measured.</a:t>
            </a:r>
            <a:endParaRPr lang="en-US" sz="2600" dirty="0">
              <a:latin typeface="Times New Roman"/>
              <a:ea typeface="SimSun"/>
            </a:endParaRPr>
          </a:p>
          <a:p>
            <a:pPr marL="457200" algn="ctr">
              <a:spcBef>
                <a:spcPts val="300"/>
              </a:spcBef>
              <a:spcAft>
                <a:spcPts val="0"/>
              </a:spcAft>
              <a:tabLst>
                <a:tab pos="-1676400" algn="r"/>
                <a:tab pos="-1219200" algn="r"/>
                <a:tab pos="457200" algn="l"/>
              </a:tabLst>
            </a:pPr>
            <a:r>
              <a:rPr lang="en-GB" sz="2600" b="1" dirty="0">
                <a:ea typeface="Gungsuh"/>
              </a:rPr>
              <a:t>C</a:t>
            </a:r>
            <a:r>
              <a:rPr lang="en-GB" sz="2600" b="1" baseline="-25000" dirty="0">
                <a:ea typeface="Gungsuh"/>
              </a:rPr>
              <a:t>IN</a:t>
            </a:r>
            <a:r>
              <a:rPr lang="en-GB" sz="2600" b="1" dirty="0">
                <a:ea typeface="Gungsuh"/>
              </a:rPr>
              <a:t> = V X U</a:t>
            </a:r>
            <a:r>
              <a:rPr lang="en-GB" sz="2600" b="1" baseline="-25000" dirty="0">
                <a:ea typeface="Gungsuh"/>
              </a:rPr>
              <a:t>IN</a:t>
            </a:r>
            <a:r>
              <a:rPr lang="en-GB" sz="2600" b="1" dirty="0">
                <a:ea typeface="Gungsuh"/>
              </a:rPr>
              <a:t> / P</a:t>
            </a:r>
            <a:r>
              <a:rPr lang="en-GB" sz="2600" b="1" baseline="-25000" dirty="0">
                <a:ea typeface="Gungsuh"/>
              </a:rPr>
              <a:t>IN</a:t>
            </a:r>
            <a:endParaRPr lang="en-US" sz="2600" dirty="0">
              <a:latin typeface="Times New Roman"/>
              <a:ea typeface="Times New Roman"/>
            </a:endParaRPr>
          </a:p>
          <a:p>
            <a:endParaRPr lang="en-US" sz="2800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72184"/>
            <a:ext cx="7924800" cy="954107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40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1) INULIN </a:t>
            </a:r>
            <a:r>
              <a:rPr lang="en-GB" sz="4000" b="1" u="heavy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clearance</a:t>
            </a:r>
            <a:endParaRPr lang="en-US" sz="40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9692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mages.slideplayer.com/14/4435577/slides/slide_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8" y="0"/>
            <a:ext cx="912035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056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41979" cy="6781800"/>
          </a:xfrm>
        </p:spPr>
        <p:txBody>
          <a:bodyPr>
            <a:noAutofit/>
          </a:bodyPr>
          <a:lstStyle/>
          <a:p>
            <a:pPr marL="0" lvl="0" indent="0" algn="justLow">
              <a:lnSpc>
                <a:spcPct val="150000"/>
              </a:lnSpc>
              <a:spcBef>
                <a:spcPts val="300"/>
              </a:spcBef>
              <a:buNone/>
              <a:tabLst>
                <a:tab pos="-1676400" algn="r"/>
                <a:tab pos="-1219200" algn="r"/>
                <a:tab pos="457200" algn="l"/>
              </a:tabLst>
            </a:pPr>
            <a:r>
              <a:rPr lang="en-GB" sz="2400" b="1" u="heavy" dirty="0" smtClean="0">
                <a:latin typeface="Bookman Old Style"/>
                <a:ea typeface="Gungsuh"/>
              </a:rPr>
              <a:t>CREATININE clearance</a:t>
            </a:r>
            <a:r>
              <a:rPr lang="en-GB" sz="2400" b="1" dirty="0" smtClean="0">
                <a:latin typeface="Bookman Old Style"/>
                <a:ea typeface="Gungsuh"/>
              </a:rPr>
              <a:t> </a:t>
            </a:r>
            <a:r>
              <a:rPr lang="en-GB" sz="2400" b="1" dirty="0" smtClean="0">
                <a:latin typeface="Times New Roman"/>
                <a:ea typeface="Gungsuh"/>
              </a:rPr>
              <a:t>(=135 ml/min.)</a:t>
            </a:r>
            <a:endParaRPr lang="en-US" sz="2400" dirty="0" smtClean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2400" b="1" dirty="0" smtClean="0">
                <a:ea typeface="Gungsuh"/>
              </a:rPr>
              <a:t>Endogenous </a:t>
            </a:r>
            <a:r>
              <a:rPr lang="en-GB" sz="2400" dirty="0">
                <a:ea typeface="Gungsuh"/>
              </a:rPr>
              <a:t>(no injection of exogenous substance in patient). As creatinine is an end product of muscle creatine metabolism.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2400" dirty="0">
                <a:ea typeface="Gungsuh"/>
              </a:rPr>
              <a:t>Rate of creatinine production = rate of its urinary excretion.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2400" dirty="0">
                <a:ea typeface="Gungsuh"/>
              </a:rPr>
              <a:t>Creatinine is partially secreted </a:t>
            </a:r>
            <a:r>
              <a:rPr lang="en-GB" sz="2400" b="1" dirty="0">
                <a:ea typeface="Gungsuh"/>
              </a:rPr>
              <a:t>(10%)</a:t>
            </a:r>
            <a:r>
              <a:rPr lang="en-GB" sz="2400" dirty="0">
                <a:ea typeface="Gungsuh"/>
              </a:rPr>
              <a:t> in PCT, </a:t>
            </a:r>
            <a:r>
              <a:rPr lang="en-GB" sz="2400" b="1" i="1" dirty="0">
                <a:ea typeface="Gungsuh"/>
              </a:rPr>
              <a:t>(Amount excreted = Amount filtered + Amount secreted)</a:t>
            </a:r>
            <a:r>
              <a:rPr lang="en-GB" sz="2400" dirty="0">
                <a:ea typeface="Gungsuh"/>
              </a:rPr>
              <a:t>. But, in calculation of plasma level, there is </a:t>
            </a:r>
            <a:r>
              <a:rPr lang="en-GB" sz="2400" b="1" dirty="0">
                <a:ea typeface="Gungsuh"/>
              </a:rPr>
              <a:t>(10%) </a:t>
            </a:r>
            <a:r>
              <a:rPr lang="en-GB" sz="2400" dirty="0">
                <a:ea typeface="Gungsuh"/>
              </a:rPr>
              <a:t>over estimation (Due to presence of similar substances in plasma). Thus, the two errors cancel each other.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2400" dirty="0">
                <a:ea typeface="Gungsuh"/>
              </a:rPr>
              <a:t>Creatinine clearance is a</a:t>
            </a:r>
            <a:r>
              <a:rPr lang="en-GB" sz="2400" b="1" dirty="0">
                <a:ea typeface="Gungsuh"/>
              </a:rPr>
              <a:t> sensitive indicator only when GFR is markedly reduced</a:t>
            </a:r>
            <a:r>
              <a:rPr lang="en-GB" sz="2400" dirty="0">
                <a:ea typeface="Gungsuh"/>
              </a:rPr>
              <a:t> &amp; not sensitive in mild decrease in GFR. </a:t>
            </a:r>
            <a:endParaRPr lang="en-US" sz="2400" dirty="0">
              <a:latin typeface="Times New Roman"/>
              <a:ea typeface="SimSun"/>
            </a:endParaRPr>
          </a:p>
          <a:p>
            <a:endParaRPr lang="en-US" sz="2800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7924800" cy="78303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2) CREATININE 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clearance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9527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005495"/>
            <a:ext cx="7924800" cy="2936188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Determination of </a:t>
            </a:r>
            <a:r>
              <a:rPr lang="en-GB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renal plasma flow by </a:t>
            </a:r>
            <a:r>
              <a:rPr lang="en-GB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PAHA or Diodrast clearance</a:t>
            </a:r>
            <a:r>
              <a:rPr lang="en-GB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 </a:t>
            </a:r>
            <a:endParaRPr lang="en-US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53011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</TotalTime>
  <Words>586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1_Office Theme</vt:lpstr>
      <vt:lpstr>RENAL PLASMA CLEARANCE</vt:lpstr>
      <vt:lpstr>PowerPoint Presentation</vt:lpstr>
      <vt:lpstr>RENAL PLASMA CLEARANCE</vt:lpstr>
      <vt:lpstr>PowerPoint Presentation</vt:lpstr>
      <vt:lpstr>Determination of GFR </vt:lpstr>
      <vt:lpstr>1) INULIN clearance</vt:lpstr>
      <vt:lpstr>PowerPoint Presentation</vt:lpstr>
      <vt:lpstr>2) CREATININE clearance</vt:lpstr>
      <vt:lpstr>Determination of renal plasma flow by PAHA or Diodrast clearance </vt:lpstr>
      <vt:lpstr>PAHA clearance</vt:lpstr>
      <vt:lpstr>PowerPoint Presentation</vt:lpstr>
      <vt:lpstr>PowerPoint Presentation</vt:lpstr>
      <vt:lpstr>Tubular Transport Maximum of substance (Tm)</vt:lpstr>
      <vt:lpstr>Tubular Transport Maximum of substance (Tm)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Mujeeb</dc:creator>
  <cp:lastModifiedBy>Hani Mohammed</cp:lastModifiedBy>
  <cp:revision>177</cp:revision>
  <dcterms:created xsi:type="dcterms:W3CDTF">2013-08-26T08:29:22Z</dcterms:created>
  <dcterms:modified xsi:type="dcterms:W3CDTF">2016-05-01T09:29:42Z</dcterms:modified>
</cp:coreProperties>
</file>